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3" r:id="rId5"/>
    <p:sldId id="262" r:id="rId6"/>
    <p:sldId id="264" r:id="rId7"/>
    <p:sldId id="265" r:id="rId8"/>
    <p:sldId id="266" r:id="rId9"/>
    <p:sldId id="268" r:id="rId10"/>
    <p:sldId id="267" r:id="rId11"/>
    <p:sldId id="273" r:id="rId12"/>
    <p:sldId id="270" r:id="rId13"/>
    <p:sldId id="269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4BB39-D3FB-EF4B-9B1A-FE26314289C7}" type="datetimeFigureOut">
              <a:rPr lang="en-US" smtClean="0"/>
              <a:t>9/19/11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1270-D141-3043-AE85-DBFEC34862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195A2-C61A-4D94-B609-7AC03A9A3F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07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1270-D141-3043-AE85-DBFEC348627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BADD9-FD26-874F-9917-09BE4547634A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47EF-2554-024A-940D-429E515BDA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wmf"/><Relationship Id="rId5" Type="http://schemas.microsoft.com/office/2007/relationships/media" Target="NULL"/><Relationship Id="rId6" Type="http://schemas.openxmlformats.org/officeDocument/2006/relationships/image" Target="../media/image2.pn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1" Type="http://schemas.openxmlformats.org/officeDocument/2006/relationships/video" Target="../media/media1.mp4"/><Relationship Id="rId2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448235" y="304799"/>
            <a:ext cx="1524000" cy="1956887"/>
            <a:chOff x="1066800" y="635692"/>
            <a:chExt cx="2590800" cy="3326708"/>
          </a:xfrm>
        </p:grpSpPr>
        <p:pic>
          <p:nvPicPr>
            <p:cNvPr id="1026" name="Picture 2" descr="C:\Users\Bridget\AppData\Local\Microsoft\Windows\Temporary Internet Files\Content.IE5\PPNGQ0XM\MC90008897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35692"/>
              <a:ext cx="2590800" cy="3326708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66800" y="702789"/>
              <a:ext cx="1524001" cy="109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Berlin Sans FB Demi" pitchFamily="34" charset="0"/>
                  <a:cs typeface="Aharoni" pitchFamily="2" charset="-79"/>
                </a:rPr>
                <a:t>DO 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Berlin Sans FB Demi" pitchFamily="34" charset="0"/>
                  <a:cs typeface="Aharoni" pitchFamily="2" charset="-79"/>
                </a:rPr>
                <a:t>NOW</a:t>
              </a:r>
              <a:endParaRPr lang="en-US" b="1" dirty="0">
                <a:solidFill>
                  <a:prstClr val="black"/>
                </a:solidFill>
                <a:latin typeface="Berlin Sans FB Demi" pitchFamily="34" charset="0"/>
                <a:cs typeface="Aharoni" pitchFamily="2" charset="-79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81172" y="274638"/>
            <a:ext cx="7362828" cy="19870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 NOW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Raise your hand when you are done and I will stamp your tracker.</a:t>
            </a:r>
            <a:br>
              <a:rPr lang="en-US" sz="2500" dirty="0" smtClean="0">
                <a:solidFill>
                  <a:schemeClr val="tx1"/>
                </a:solidFill>
              </a:rPr>
            </a:br>
            <a:endParaRPr lang="en-US" sz="2500" dirty="0"/>
          </a:p>
        </p:txBody>
      </p:sp>
      <p:sp>
        <p:nvSpPr>
          <p:cNvPr id="2" name="Subtitle 1"/>
          <p:cNvSpPr>
            <a:spLocks noGrp="1"/>
          </p:cNvSpPr>
          <p:nvPr>
            <p:ph sz="half" idx="1"/>
          </p:nvPr>
        </p:nvSpPr>
        <p:spPr>
          <a:xfrm>
            <a:off x="457200" y="2261686"/>
            <a:ext cx="4038600" cy="3864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Make 2 qualitative observations about this picture of rocks: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261686"/>
            <a:ext cx="4388856" cy="386447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Make 2 qualitative observations about this picture of a grasshopper: </a:t>
            </a:r>
          </a:p>
          <a:p>
            <a:endParaRPr lang="en-US" dirty="0"/>
          </a:p>
        </p:txBody>
      </p:sp>
      <p:pic>
        <p:nvPicPr>
          <p:cNvPr id="7" name="heartless-kanye west ( lyrics)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6991" y="171449"/>
            <a:ext cx="355600" cy="133350"/>
          </a:xfrm>
          <a:prstGeom prst="rect">
            <a:avLst/>
          </a:prstGeom>
        </p:spPr>
      </p:pic>
      <p:pic>
        <p:nvPicPr>
          <p:cNvPr id="12" name="Picture 11" descr="grasshopper-0632.jpeg"/>
          <p:cNvPicPr>
            <a:picLocks noChangeAspect="1"/>
          </p:cNvPicPr>
          <p:nvPr/>
        </p:nvPicPr>
        <p:blipFill>
          <a:blip r:embed="rId7"/>
          <a:srcRect l="3995" t="25610" r="5287" b="7451"/>
          <a:stretch>
            <a:fillRect/>
          </a:stretch>
        </p:blipFill>
        <p:spPr>
          <a:xfrm>
            <a:off x="4505162" y="3898501"/>
            <a:ext cx="4531894" cy="2504971"/>
          </a:xfrm>
          <a:prstGeom prst="rect">
            <a:avLst/>
          </a:prstGeom>
        </p:spPr>
      </p:pic>
      <p:pic>
        <p:nvPicPr>
          <p:cNvPr id="13" name="Picture 12" descr="rocks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35" y="3869655"/>
            <a:ext cx="3378423" cy="253381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73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 Card Sort (7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sz="4000" dirty="0" smtClean="0"/>
              <a:t>The Primary Investigator is passing out bins with cards in them</a:t>
            </a:r>
          </a:p>
          <a:p>
            <a:pPr>
              <a:spcAft>
                <a:spcPts val="2400"/>
              </a:spcAft>
            </a:pPr>
            <a:r>
              <a:rPr lang="en-US" sz="4000" dirty="0" smtClean="0"/>
              <a:t>Sort the cards into “biotic” or “</a:t>
            </a:r>
            <a:r>
              <a:rPr lang="en-US" sz="4000" dirty="0" err="1" smtClean="0"/>
              <a:t>abiotic</a:t>
            </a:r>
            <a:r>
              <a:rPr lang="en-US" sz="4000" dirty="0" smtClean="0"/>
              <a:t>”</a:t>
            </a:r>
          </a:p>
          <a:p>
            <a:pPr>
              <a:spcAft>
                <a:spcPts val="2400"/>
              </a:spcAft>
            </a:pPr>
            <a:r>
              <a:rPr lang="en-US" sz="4000" dirty="0" smtClean="0"/>
              <a:t>Make sure you can explain HOW you know each card is biotic or </a:t>
            </a:r>
            <a:r>
              <a:rPr lang="en-US" sz="4000" dirty="0" err="1" smtClean="0"/>
              <a:t>abiotic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 clean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4000" dirty="0" smtClean="0"/>
              <a:t>Stack all the cards neatly</a:t>
            </a:r>
          </a:p>
          <a:p>
            <a:pPr>
              <a:spcAft>
                <a:spcPts val="2400"/>
              </a:spcAft>
            </a:pPr>
            <a:r>
              <a:rPr lang="en-US" sz="4000" dirty="0" smtClean="0"/>
              <a:t>Put them back in the bins</a:t>
            </a:r>
          </a:p>
          <a:p>
            <a:pPr>
              <a:spcAft>
                <a:spcPts val="2400"/>
              </a:spcAft>
            </a:pPr>
            <a:r>
              <a:rPr lang="en-US" sz="4000" dirty="0" smtClean="0"/>
              <a:t>The Primary Investigator is going to collect the bins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29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AGENDA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598"/>
            <a:ext cx="8229600" cy="4525963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dirty="0" smtClean="0"/>
              <a:t>Do Now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Introduction to new material – biotic and </a:t>
            </a:r>
            <a:r>
              <a:rPr lang="en-US" dirty="0" err="1" smtClean="0"/>
              <a:t>abiotic</a:t>
            </a:r>
            <a:r>
              <a:rPr lang="en-US" dirty="0" smtClean="0"/>
              <a:t> factors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Group work: Practicing with sorting cards</a:t>
            </a:r>
          </a:p>
          <a:p>
            <a:pPr marL="514350" indent="-514350" algn="ctr">
              <a:buAutoNum type="arabicPeriod"/>
            </a:pPr>
            <a:r>
              <a:rPr lang="en-US" b="1" dirty="0" smtClean="0"/>
              <a:t>Independent practice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Exit ticket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PRO Points Prizes</a:t>
            </a:r>
          </a:p>
        </p:txBody>
      </p:sp>
      <p:pic>
        <p:nvPicPr>
          <p:cNvPr id="3074" name="Picture 2" descr="C:\Users\Bridget\AppData\Local\Microsoft\Windows\Temporary Internet Files\Content.IE5\X1LKMHB1\MC9002054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5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it’s your turn to do it! (3 minutes)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This part of practice is SILENT and INDEPENDENT.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When you are done, put your pencil down so I know you have finished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29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AGENDA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598"/>
            <a:ext cx="8229600" cy="4525963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dirty="0" smtClean="0"/>
              <a:t>Do Now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Introduction to new material – biotic and </a:t>
            </a:r>
            <a:r>
              <a:rPr lang="en-US" dirty="0" err="1" smtClean="0"/>
              <a:t>abiotic</a:t>
            </a:r>
            <a:r>
              <a:rPr lang="en-US" dirty="0" smtClean="0"/>
              <a:t> factors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Group work: Practicing with sorting cards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Independent practice</a:t>
            </a:r>
          </a:p>
          <a:p>
            <a:pPr marL="514350" indent="-514350" algn="ctr">
              <a:buAutoNum type="arabicPeriod"/>
            </a:pPr>
            <a:r>
              <a:rPr lang="en-US" b="1" dirty="0" smtClean="0"/>
              <a:t>Exit ticket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PRO Points Prizes</a:t>
            </a:r>
          </a:p>
        </p:txBody>
      </p:sp>
      <p:pic>
        <p:nvPicPr>
          <p:cNvPr id="3074" name="Picture 2" descr="C:\Users\Bridget\AppData\Local\Microsoft\Windows\Temporary Internet Files\Content.IE5\X1LKMHB1\MC9002054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5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exit ticket is where you get to show me what you know!</a:t>
            </a:r>
          </a:p>
          <a:p>
            <a:endParaRPr lang="en-US" dirty="0" smtClean="0"/>
          </a:p>
          <a:p>
            <a:r>
              <a:rPr lang="en-US" dirty="0" smtClean="0"/>
              <a:t>Work is SILENT and INDEPENDENT.</a:t>
            </a:r>
          </a:p>
          <a:p>
            <a:endParaRPr lang="en-US" dirty="0" smtClean="0"/>
          </a:p>
          <a:p>
            <a:r>
              <a:rPr lang="en-US" dirty="0" smtClean="0"/>
              <a:t>When you are done, put your pencil down so I know you are finished.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 Points Prizes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8632"/>
            <a:ext cx="8229600" cy="2076203"/>
          </a:xfrm>
        </p:spPr>
        <p:txBody>
          <a:bodyPr>
            <a:normAutofit/>
          </a:bodyPr>
          <a:lstStyle/>
          <a:p>
            <a:r>
              <a:rPr lang="en-US" dirty="0" smtClean="0"/>
              <a:t>Add up Week 2 Pro Points</a:t>
            </a:r>
          </a:p>
          <a:p>
            <a:r>
              <a:rPr lang="en-US" dirty="0" smtClean="0"/>
              <a:t>Remember: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29939"/>
            <a:ext cx="517468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 smtClean="0">
                <a:solidFill>
                  <a:srgbClr val="0000FF"/>
                </a:solidFill>
                <a:latin typeface="Berlin Sans FB Demi" pitchFamily="34" charset="0"/>
              </a:rPr>
              <a:t>80 points in a week:</a:t>
            </a:r>
            <a:endParaRPr lang="en-US" sz="2000" b="1" u="sng" dirty="0" smtClean="0">
              <a:solidFill>
                <a:srgbClr val="0000FF"/>
              </a:solidFill>
              <a:latin typeface="Berlin Sans FB Demi" pitchFamily="34" charset="0"/>
            </a:endParaRPr>
          </a:p>
          <a:p>
            <a:r>
              <a:rPr lang="en-US" sz="2000" dirty="0" smtClean="0"/>
              <a:t>	- A star on “The PROS of Room 310” board</a:t>
            </a:r>
          </a:p>
          <a:p>
            <a:r>
              <a:rPr lang="en-US" sz="2000" dirty="0" smtClean="0"/>
              <a:t>	- A call home to brag! </a:t>
            </a:r>
          </a:p>
          <a:p>
            <a:r>
              <a:rPr lang="en-US" sz="2000" dirty="0" smtClean="0"/>
              <a:t>	- Donut or full-size candy bar of your choice</a:t>
            </a:r>
          </a:p>
          <a:p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1216526" y="3198739"/>
            <a:ext cx="7470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00FF"/>
                </a:solidFill>
                <a:latin typeface="Berlin Sans FB Demi" pitchFamily="34" charset="0"/>
              </a:rPr>
              <a:t>66-79 points in a week:</a:t>
            </a:r>
          </a:p>
          <a:p>
            <a:r>
              <a:rPr lang="en-US" sz="2000" dirty="0" smtClean="0"/>
              <a:t>	- Pick something out of the </a:t>
            </a:r>
            <a:r>
              <a:rPr lang="en-US" sz="2000" b="1" dirty="0" smtClean="0"/>
              <a:t>PRO POINTS </a:t>
            </a:r>
            <a:r>
              <a:rPr lang="en-US" sz="2000" dirty="0" smtClean="0"/>
              <a:t>prize box</a:t>
            </a:r>
          </a:p>
          <a:p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2734941" y="3970421"/>
            <a:ext cx="640905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00FF"/>
                </a:solidFill>
                <a:latin typeface="Berlin Sans FB Demi" pitchFamily="34" charset="0"/>
              </a:rPr>
              <a:t>51-65 points in a week:</a:t>
            </a:r>
          </a:p>
          <a:p>
            <a:r>
              <a:rPr lang="en-US" sz="2000" dirty="0" smtClean="0"/>
              <a:t>Set up an appointment with Ms. Bonamassa to talk about what you’re missing and what steps we can take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97148" y="5088214"/>
            <a:ext cx="51468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0000FF"/>
                </a:solidFill>
                <a:latin typeface="Berlin Sans FB Demi" pitchFamily="34" charset="0"/>
              </a:rPr>
              <a:t>50 points or less:</a:t>
            </a:r>
          </a:p>
          <a:p>
            <a:pPr marL="400050" lvl="1" indent="0"/>
            <a:r>
              <a:rPr lang="en-US" sz="2000" dirty="0" smtClean="0"/>
              <a:t> A call or email home</a:t>
            </a:r>
          </a:p>
          <a:p>
            <a:pPr marL="400050" lvl="1" indent="0"/>
            <a:r>
              <a:rPr lang="en-US" sz="2000" dirty="0" smtClean="0"/>
              <a:t> An appointment to talk about what you’re missing and what steps we can take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ridget\AppData\Local\Microsoft\Windows\Temporary Internet Files\Content.IE5\X1LKMHB1\MC9001981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599"/>
            <a:ext cx="1981200" cy="150322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What are we learning today?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824"/>
            <a:ext cx="8229600" cy="5509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Berlin Sans FB Demi" pitchFamily="34" charset="0"/>
              </a:rPr>
              <a:t>Content Objective:</a:t>
            </a:r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Berlin Sans FB Dem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+mj-lt"/>
              </a:rPr>
              <a:t>We will explore biotic and </a:t>
            </a:r>
            <a:r>
              <a:rPr lang="en-US" sz="3000" dirty="0" err="1" smtClean="0">
                <a:latin typeface="+mj-lt"/>
              </a:rPr>
              <a:t>abiotic</a:t>
            </a:r>
            <a:r>
              <a:rPr lang="en-US" sz="3000" dirty="0" smtClean="0">
                <a:latin typeface="+mj-lt"/>
              </a:rPr>
              <a:t> factors.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+mj-lt"/>
              </a:rPr>
              <a:t>We will </a:t>
            </a:r>
            <a:r>
              <a:rPr lang="en-US" sz="3000" dirty="0" smtClean="0">
                <a:latin typeface="+mj-lt"/>
              </a:rPr>
              <a:t>understand how to apply making qualitative observations.</a:t>
            </a:r>
            <a:endParaRPr lang="en-US" sz="3000" dirty="0" smtClean="0">
              <a:latin typeface="+mj-lt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Berlin Sans FB Demi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Berlin Sans FB Demi" pitchFamily="34" charset="0"/>
              </a:rPr>
              <a:t>Language 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Berlin Sans FB Demi" pitchFamily="34" charset="0"/>
              </a:rPr>
              <a:t>Objective:</a:t>
            </a:r>
            <a:endParaRPr lang="en-US" sz="3000" dirty="0" smtClean="0">
              <a:solidFill>
                <a:schemeClr val="accent4">
                  <a:lumMod val="75000"/>
                </a:schemeClr>
              </a:solidFill>
              <a:latin typeface="Berlin Sans FB Dem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We will define biotic and </a:t>
            </a:r>
            <a:r>
              <a:rPr lang="en-US" sz="3000" dirty="0" err="1" smtClean="0"/>
              <a:t>abiotic</a:t>
            </a:r>
            <a:r>
              <a:rPr lang="en-US" sz="3000" dirty="0" smtClean="0"/>
              <a:t> factors.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We will make and discuss qualitative observations or biotic and </a:t>
            </a:r>
            <a:r>
              <a:rPr lang="en-US" sz="3000" dirty="0" err="1" smtClean="0"/>
              <a:t>abiotic</a:t>
            </a:r>
            <a:r>
              <a:rPr lang="en-US" sz="3000" dirty="0" smtClean="0"/>
              <a:t> factors.</a:t>
            </a:r>
            <a:endParaRPr lang="en-US" sz="30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62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29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AGENDA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598"/>
            <a:ext cx="8229600" cy="4525963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dirty="0" smtClean="0"/>
              <a:t>Do Now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Introduction to new material – biotic and </a:t>
            </a:r>
            <a:r>
              <a:rPr lang="en-US" dirty="0" err="1" smtClean="0"/>
              <a:t>abiotic</a:t>
            </a:r>
            <a:r>
              <a:rPr lang="en-US" dirty="0" smtClean="0"/>
              <a:t> factors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Group work: Practicing with sorting cards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Independent practice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Exit ticket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PRO Points Prizes</a:t>
            </a:r>
          </a:p>
        </p:txBody>
      </p:sp>
      <p:pic>
        <p:nvPicPr>
          <p:cNvPr id="3074" name="Picture 2" descr="C:\Users\Bridget\AppData\Local\Microsoft\Windows\Temporary Internet Files\Content.IE5\X1LKMHB1\MC9002054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5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29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AGENDA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598"/>
            <a:ext cx="8229600" cy="4525963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dirty="0" smtClean="0"/>
              <a:t>Do Now</a:t>
            </a:r>
          </a:p>
          <a:p>
            <a:pPr marL="514350" indent="-514350" algn="ctr">
              <a:buAutoNum type="arabicPeriod"/>
            </a:pPr>
            <a:r>
              <a:rPr lang="en-US" b="1" dirty="0" smtClean="0"/>
              <a:t>Introduction to new material – biotic and </a:t>
            </a: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Group work: Practicing with sorting cards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Independent practice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Exit ticket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PRO Points Prizes</a:t>
            </a:r>
          </a:p>
        </p:txBody>
      </p:sp>
      <p:pic>
        <p:nvPicPr>
          <p:cNvPr id="3074" name="Picture 2" descr="C:\Users\Bridget\AppData\Local\Microsoft\Windows\Temporary Internet Files\Content.IE5\X1LKMHB1\MC9002054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5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think about the Do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98301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Did the rock and the grasshopper have anything in common?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How were they different?</a:t>
            </a:r>
            <a:endParaRPr lang="en-US" dirty="0"/>
          </a:p>
        </p:txBody>
      </p:sp>
      <p:pic>
        <p:nvPicPr>
          <p:cNvPr id="4" name="Picture 3" descr="grasshopper-0632.jpeg"/>
          <p:cNvPicPr>
            <a:picLocks noChangeAspect="1"/>
          </p:cNvPicPr>
          <p:nvPr/>
        </p:nvPicPr>
        <p:blipFill>
          <a:blip r:embed="rId2"/>
          <a:srcRect l="3995" t="25610" r="5287" b="7451"/>
          <a:stretch>
            <a:fillRect/>
          </a:stretch>
        </p:blipFill>
        <p:spPr>
          <a:xfrm>
            <a:off x="4505162" y="3898501"/>
            <a:ext cx="4531894" cy="2504971"/>
          </a:xfrm>
          <a:prstGeom prst="rect">
            <a:avLst/>
          </a:prstGeom>
        </p:spPr>
      </p:pic>
      <p:pic>
        <p:nvPicPr>
          <p:cNvPr id="5" name="Picture 4" descr="rock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5" y="3869655"/>
            <a:ext cx="3378423" cy="253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thing can be classified 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60"/>
            <a:ext cx="3832138" cy="1976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000" dirty="0" smtClean="0">
                <a:latin typeface="Perpetua Titling MT"/>
                <a:cs typeface="Perpetua Titling MT"/>
              </a:rPr>
              <a:t>Biotic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7621" y="4152918"/>
            <a:ext cx="3832138" cy="197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 Titling MT"/>
                <a:ea typeface="+mn-ea"/>
                <a:cs typeface="Perpetua Titling MT"/>
              </a:rPr>
              <a:t>ABiotic</a:t>
            </a:r>
            <a:endParaRPr kumimoji="0" lang="en-US" sz="7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 Titling MT"/>
              <a:ea typeface="+mn-ea"/>
              <a:cs typeface="Perpetua Titling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378" y="3433859"/>
            <a:ext cx="648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OR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7058"/>
            <a:ext cx="8229600" cy="29673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chemeClr val="accent4"/>
                </a:solidFill>
              </a:rPr>
              <a:t>Bio</a:t>
            </a:r>
            <a:r>
              <a:rPr lang="en-US" sz="4000" dirty="0" smtClean="0"/>
              <a:t>tic 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smtClean="0">
                <a:sym typeface="Wingdings"/>
              </a:rPr>
              <a:t> bio means “life”</a:t>
            </a:r>
            <a:endParaRPr lang="en-US" sz="4000" dirty="0" smtClean="0"/>
          </a:p>
          <a:p>
            <a:pPr>
              <a:spcAft>
                <a:spcPts val="1800"/>
              </a:spcAft>
            </a:pPr>
            <a:r>
              <a:rPr lang="en-US" sz="4000" dirty="0" smtClean="0"/>
              <a:t>Biotic means </a:t>
            </a:r>
            <a:r>
              <a:rPr lang="en-US" sz="4000" u="sng" dirty="0" smtClean="0">
                <a:solidFill>
                  <a:srgbClr val="0000FF"/>
                </a:solidFill>
              </a:rPr>
              <a:t>living things and the products of living things.</a:t>
            </a:r>
            <a:endParaRPr lang="en-US" sz="4000" dirty="0"/>
          </a:p>
        </p:txBody>
      </p:sp>
      <p:pic>
        <p:nvPicPr>
          <p:cNvPr id="4" name="Picture 3" descr="imgr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3848">
            <a:off x="527954" y="3763050"/>
            <a:ext cx="3454400" cy="2349500"/>
          </a:xfrm>
          <a:prstGeom prst="rect">
            <a:avLst/>
          </a:prstGeom>
        </p:spPr>
      </p:pic>
      <p:pic>
        <p:nvPicPr>
          <p:cNvPr id="5" name="Picture 4" descr="imgr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025">
            <a:off x="3259139" y="3846107"/>
            <a:ext cx="3771900" cy="2146300"/>
          </a:xfrm>
          <a:prstGeom prst="rect">
            <a:avLst/>
          </a:prstGeom>
        </p:spPr>
      </p:pic>
      <p:pic>
        <p:nvPicPr>
          <p:cNvPr id="6" name="Picture 5" descr="imgres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19" y="3251158"/>
            <a:ext cx="2463800" cy="3289300"/>
          </a:xfrm>
          <a:prstGeom prst="rect">
            <a:avLst/>
          </a:prstGeom>
        </p:spPr>
      </p:pic>
      <p:pic>
        <p:nvPicPr>
          <p:cNvPr id="7" name="Picture 6" descr="imgr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38" y="3708358"/>
            <a:ext cx="2870200" cy="2832100"/>
          </a:xfrm>
          <a:prstGeom prst="rect">
            <a:avLst/>
          </a:prstGeom>
        </p:spPr>
      </p:pic>
      <p:pic>
        <p:nvPicPr>
          <p:cNvPr id="8" name="Picture 7" descr="imgres-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100" y="3783724"/>
            <a:ext cx="3441700" cy="23622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5157" y="3783724"/>
            <a:ext cx="33321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7058"/>
            <a:ext cx="8229600" cy="29673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sym typeface="Wingdings"/>
              </a:rPr>
              <a:t>B</a:t>
            </a:r>
            <a:r>
              <a:rPr lang="en-US" sz="4000" dirty="0" smtClean="0">
                <a:sym typeface="Wingdings"/>
              </a:rPr>
              <a:t>io means “life,” and “</a:t>
            </a:r>
            <a:r>
              <a:rPr lang="en-US" sz="4000" b="1" dirty="0" smtClean="0">
                <a:solidFill>
                  <a:srgbClr val="8064A2"/>
                </a:solidFill>
                <a:sym typeface="Wingdings"/>
              </a:rPr>
              <a:t>a</a:t>
            </a:r>
            <a:r>
              <a:rPr lang="en-US" sz="4000" dirty="0" smtClean="0">
                <a:sym typeface="Wingdings"/>
              </a:rPr>
              <a:t>” means “</a:t>
            </a:r>
            <a:r>
              <a:rPr lang="en-US" sz="4000" b="1" dirty="0" smtClean="0">
                <a:solidFill>
                  <a:srgbClr val="8064A2"/>
                </a:solidFill>
                <a:sym typeface="Wingdings"/>
              </a:rPr>
              <a:t>not</a:t>
            </a:r>
            <a:r>
              <a:rPr lang="en-US" sz="4000" dirty="0" smtClean="0">
                <a:sym typeface="Wingdings"/>
              </a:rPr>
              <a:t>” 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smtClean="0">
                <a:sym typeface="Wingdings"/>
              </a:rPr>
              <a:t> not life</a:t>
            </a:r>
            <a:endParaRPr lang="en-US" sz="4000" dirty="0" smtClean="0"/>
          </a:p>
          <a:p>
            <a:pPr>
              <a:spcAft>
                <a:spcPts val="1800"/>
              </a:spcAft>
            </a:pPr>
            <a:r>
              <a:rPr lang="en-US" sz="4000" dirty="0" err="1" smtClean="0"/>
              <a:t>Abiotic</a:t>
            </a:r>
            <a:r>
              <a:rPr lang="en-US" sz="4000" dirty="0" smtClean="0"/>
              <a:t> means </a:t>
            </a:r>
            <a:r>
              <a:rPr lang="en-US" sz="4000" u="sng" dirty="0" smtClean="0">
                <a:solidFill>
                  <a:srgbClr val="0000FF"/>
                </a:solidFill>
              </a:rPr>
              <a:t>nonliving things.</a:t>
            </a:r>
            <a:endParaRPr lang="en-US" sz="4000" dirty="0"/>
          </a:p>
        </p:txBody>
      </p:sp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72980">
            <a:off x="495300" y="3709988"/>
            <a:ext cx="3492500" cy="2324100"/>
          </a:xfrm>
          <a:prstGeom prst="rect">
            <a:avLst/>
          </a:prstGeom>
        </p:spPr>
      </p:pic>
      <p:pic>
        <p:nvPicPr>
          <p:cNvPr id="12" name="Picture 11" descr="dark_waterfall-129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224" y="3508222"/>
            <a:ext cx="3938890" cy="2964015"/>
          </a:xfrm>
          <a:prstGeom prst="rect">
            <a:avLst/>
          </a:prstGeom>
        </p:spPr>
      </p:pic>
      <p:pic>
        <p:nvPicPr>
          <p:cNvPr id="13" name="Picture 12" descr="Cumulus_clouds_in_fair_weather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5125">
            <a:off x="5273516" y="3706178"/>
            <a:ext cx="3454641" cy="2590981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/>
          <a:srcRect r="18900"/>
          <a:stretch>
            <a:fillRect/>
          </a:stretch>
        </p:blipFill>
        <p:spPr bwMode="auto">
          <a:xfrm>
            <a:off x="1285433" y="3729037"/>
            <a:ext cx="2967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7203" y="3660117"/>
            <a:ext cx="2812120" cy="281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mgre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878" y="3510737"/>
            <a:ext cx="4038152" cy="3024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29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AGENDA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598"/>
            <a:ext cx="8229600" cy="4525963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dirty="0" smtClean="0"/>
              <a:t>Do Now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Introduction to new material – biotic and </a:t>
            </a:r>
            <a:r>
              <a:rPr lang="en-US" dirty="0" err="1" smtClean="0"/>
              <a:t>abiotic</a:t>
            </a:r>
            <a:r>
              <a:rPr lang="en-US" dirty="0" smtClean="0"/>
              <a:t> factors</a:t>
            </a:r>
          </a:p>
          <a:p>
            <a:pPr marL="514350" indent="-514350" algn="ctr">
              <a:buAutoNum type="arabicPeriod"/>
            </a:pPr>
            <a:r>
              <a:rPr lang="en-US" b="1" dirty="0" smtClean="0"/>
              <a:t>Group work: Practicing with sorting cards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Independent practice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Exit ticket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PRO Points Prizes</a:t>
            </a:r>
          </a:p>
        </p:txBody>
      </p:sp>
      <p:pic>
        <p:nvPicPr>
          <p:cNvPr id="3074" name="Picture 2" descr="C:\Users\Bridget\AppData\Local\Microsoft\Windows\Temporary Internet Files\Content.IE5\X1LKMHB1\MC9002054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5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568</Words>
  <Application>Microsoft Macintosh PowerPoint</Application>
  <PresentationFormat>On-screen Show (4:3)</PresentationFormat>
  <Paragraphs>94</Paragraphs>
  <Slides>16</Slides>
  <Notes>2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DO NOW Raise your hand when you are done and I will stamp your tracker. </vt:lpstr>
      <vt:lpstr>What are we learning today?</vt:lpstr>
      <vt:lpstr>AGENDA</vt:lpstr>
      <vt:lpstr>AGENDA</vt:lpstr>
      <vt:lpstr>Let’s think about the Do Now…</vt:lpstr>
      <vt:lpstr>Every thing can be classified as…</vt:lpstr>
      <vt:lpstr>Biotic</vt:lpstr>
      <vt:lpstr>Abiotic</vt:lpstr>
      <vt:lpstr>AGENDA</vt:lpstr>
      <vt:lpstr>Group work: Card Sort (7 minutes)</vt:lpstr>
      <vt:lpstr>Cards clean up</vt:lpstr>
      <vt:lpstr>AGENDA</vt:lpstr>
      <vt:lpstr>Now it’s your turn to do it! (3 minutes) </vt:lpstr>
      <vt:lpstr>AGENDA</vt:lpstr>
      <vt:lpstr>Exit Ticket</vt:lpstr>
      <vt:lpstr>PRO Points Prizes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Raise your hand when you are done and I will stamp your tracker. </dc:title>
  <dc:creator>Lia Bonamassa</dc:creator>
  <cp:lastModifiedBy>Lia Bonamassa</cp:lastModifiedBy>
  <cp:revision>8</cp:revision>
  <dcterms:created xsi:type="dcterms:W3CDTF">2011-09-20T00:47:57Z</dcterms:created>
  <dcterms:modified xsi:type="dcterms:W3CDTF">2011-09-20T23:19:32Z</dcterms:modified>
</cp:coreProperties>
</file>